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3" r:id="rId3"/>
    <p:sldId id="287" r:id="rId4"/>
    <p:sldId id="284" r:id="rId5"/>
    <p:sldId id="285" r:id="rId6"/>
    <p:sldId id="288" r:id="rId7"/>
    <p:sldId id="286" r:id="rId8"/>
    <p:sldId id="289" r:id="rId9"/>
    <p:sldId id="268" r:id="rId10"/>
    <p:sldId id="29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091"/>
    <a:srgbClr val="C00000"/>
    <a:srgbClr val="FEFEFE"/>
    <a:srgbClr val="143F72"/>
    <a:srgbClr val="DD474B"/>
    <a:srgbClr val="0B4E7B"/>
    <a:srgbClr val="94BCEC"/>
    <a:srgbClr val="FF0D0D"/>
    <a:srgbClr val="CC2628"/>
    <a:srgbClr val="669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33" autoAdjust="0"/>
  </p:normalViewPr>
  <p:slideViewPr>
    <p:cSldViewPr snapToGrid="0">
      <p:cViewPr varScale="1">
        <p:scale>
          <a:sx n="79" d="100"/>
          <a:sy n="79" d="100"/>
        </p:scale>
        <p:origin x="9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022B2-9752-4AEE-A797-44124AA7247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BD231-7851-474D-956F-167566C53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63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BD231-7851-474D-956F-167566C538D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36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4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45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8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3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7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1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57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56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A76D-805E-449F-A563-E6AC1D2250F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D1D0-8F1F-49CA-A64F-24B36EC7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0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5A76D-805E-449F-A563-E6AC1D2250FC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7D1D0-8F1F-49CA-A64F-24B36EC7B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s://arduinomaster.ru/platy-arduino/arduino-esp826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library.ru/item.asp?id=47257605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library.ru/item.asp?id=47174687" TargetMode="External"/><Relationship Id="rId13" Type="http://schemas.openxmlformats.org/officeDocument/2006/relationships/hyperlink" Target="https://www.elibrary.ru/contents.asp?id=49100784&amp;selid=49100788" TargetMode="External"/><Relationship Id="rId3" Type="http://schemas.openxmlformats.org/officeDocument/2006/relationships/hyperlink" Target="https://www.elibrary.ru/contents.asp?id=49404353" TargetMode="External"/><Relationship Id="rId7" Type="http://schemas.openxmlformats.org/officeDocument/2006/relationships/hyperlink" Target="https://www.elibrary.ru/contents.asp?id=48286242&amp;selid=48286245" TargetMode="External"/><Relationship Id="rId12" Type="http://schemas.openxmlformats.org/officeDocument/2006/relationships/hyperlink" Target="https://www.elibrary.ru/contents.asp?id=49100784" TargetMode="External"/><Relationship Id="rId2" Type="http://schemas.openxmlformats.org/officeDocument/2006/relationships/hyperlink" Target="https://www.elibrary.ru/item.asp?id=4940443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library.ru/contents.asp?id=48286242" TargetMode="External"/><Relationship Id="rId11" Type="http://schemas.openxmlformats.org/officeDocument/2006/relationships/hyperlink" Target="https://www.elibrary.ru/item.asp?id=49100788" TargetMode="External"/><Relationship Id="rId5" Type="http://schemas.openxmlformats.org/officeDocument/2006/relationships/hyperlink" Target="https://www.elibrary.ru/item.asp?id=48286245" TargetMode="External"/><Relationship Id="rId10" Type="http://schemas.openxmlformats.org/officeDocument/2006/relationships/hyperlink" Target="https://www.elibrary.ru/contents.asp?id=47174680&amp;selid=47174687" TargetMode="External"/><Relationship Id="rId4" Type="http://schemas.openxmlformats.org/officeDocument/2006/relationships/hyperlink" Target="https://www.elibrary.ru/contents.asp?id=49404353&amp;selid=49404436" TargetMode="External"/><Relationship Id="rId9" Type="http://schemas.openxmlformats.org/officeDocument/2006/relationships/hyperlink" Target="https://www.elibrary.ru/contents.asp?id=4717468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7251" y="660400"/>
            <a:ext cx="6496050" cy="87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4460" y="3057236"/>
            <a:ext cx="9244375" cy="727834"/>
          </a:xfrm>
        </p:spPr>
        <p:txBody>
          <a:bodyPr>
            <a:noAutofit/>
          </a:bodyPr>
          <a:lstStyle/>
          <a:p>
            <a:pPr algn="l"/>
            <a:r>
              <a:rPr lang="ru-RU" sz="4800" b="1" cap="all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Лаборатория робототехники и ЦОР</a:t>
            </a:r>
            <a:endParaRPr lang="ru-RU" sz="4800" b="1" cap="all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76" y="688991"/>
            <a:ext cx="5944209" cy="8480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/>
          <a:stretch/>
        </p:blipFill>
        <p:spPr>
          <a:xfrm>
            <a:off x="8314059" y="4181043"/>
            <a:ext cx="3433498" cy="2537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4112D012-E089-4325-8DD1-97B2746B8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3" t="9563" r="38307"/>
          <a:stretch/>
        </p:blipFill>
        <p:spPr bwMode="auto">
          <a:xfrm>
            <a:off x="419499" y="4181043"/>
            <a:ext cx="3152030" cy="255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3582AFD-828F-4866-AC6E-A73209099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724" y="4166835"/>
            <a:ext cx="4473741" cy="255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9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595213" y="13285"/>
            <a:ext cx="8354704" cy="5298630"/>
            <a:chOff x="729335" y="0"/>
            <a:chExt cx="8354704" cy="529863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2913" y1="29735" x2="34868" y2="47917"/>
                          <a14:foregroundMark x1="33796" y1="28409" x2="46847" y2="30303"/>
                          <a14:foregroundMark x1="36318" y1="50947" x2="47352" y2="29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0"/>
            <a:stretch/>
          </p:blipFill>
          <p:spPr>
            <a:xfrm>
              <a:off x="781981" y="0"/>
              <a:ext cx="8284343" cy="5298630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729335" y="0"/>
              <a:ext cx="8354704" cy="5298630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4261153" y="3367920"/>
            <a:ext cx="7396820" cy="713971"/>
          </a:xfrm>
          <a:prstGeom prst="rect">
            <a:avLst/>
          </a:prstGeom>
          <a:solidFill>
            <a:srgbClr val="FEFEFE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3883" y="-109330"/>
            <a:ext cx="2961112" cy="6967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18461" y="1680704"/>
            <a:ext cx="47816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Статей ВАК, 1 </a:t>
            </a:r>
            <a:r>
              <a:rPr lang="ru-RU" sz="3200" dirty="0" err="1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Скопус</a:t>
            </a:r>
            <a:endParaRPr lang="ru-RU" sz="3200" b="1" dirty="0">
              <a:solidFill>
                <a:srgbClr val="DD474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30124" y="1532434"/>
            <a:ext cx="943429" cy="943429"/>
          </a:xfrm>
          <a:prstGeom prst="ellipse">
            <a:avLst/>
          </a:prstGeom>
          <a:solidFill>
            <a:srgbClr val="CC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08045" y="473275"/>
            <a:ext cx="6023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 работы на 2023 год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89088" y="1725355"/>
            <a:ext cx="825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Arial Black" panose="020B0A040201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00642" y="2685821"/>
            <a:ext cx="943429" cy="943429"/>
          </a:xfrm>
          <a:prstGeom prst="ellipse">
            <a:avLst/>
          </a:prstGeom>
          <a:solidFill>
            <a:srgbClr val="CC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59606" y="2865147"/>
            <a:ext cx="825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Arial Black" panose="020B0A040201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57700" y="2485643"/>
            <a:ext cx="63303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Развивающий робототехнический конструктор с веб-интерфейсом  «Умный парк»</a:t>
            </a:r>
            <a:endParaRPr lang="ru-RU" sz="32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743792" y="3740324"/>
            <a:ext cx="943429" cy="943429"/>
          </a:xfrm>
          <a:prstGeom prst="ellipse">
            <a:avLst/>
          </a:prstGeom>
          <a:solidFill>
            <a:srgbClr val="CC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818571" y="3960488"/>
            <a:ext cx="825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Arial Black" panose="020B0A040201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99343" y="3983079"/>
            <a:ext cx="52408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Информационные системы: ДПО, НИР</a:t>
            </a:r>
            <a:endParaRPr lang="ru-RU" sz="32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9915" y="-82297"/>
            <a:ext cx="294411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Перспективы:</a:t>
            </a:r>
            <a:endParaRPr lang="ru-RU" sz="2800" b="1" dirty="0" smtClean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Разработка обучающих робототехнических конструкторов</a:t>
            </a:r>
            <a:endParaRPr lang="ru-RU" sz="24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24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цифровых лабораторий по физике</a:t>
            </a:r>
          </a:p>
          <a:p>
            <a:pPr algn="ctr"/>
            <a:endParaRPr lang="ru-RU" sz="24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различных наглядных обучающих средств</a:t>
            </a:r>
          </a:p>
          <a:p>
            <a:pPr algn="ctr"/>
            <a:endParaRPr lang="ru-RU" sz="24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ЦОР с использованием новейших технологий</a:t>
            </a:r>
            <a:endParaRPr lang="ru-RU" sz="24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728230" y="4862330"/>
            <a:ext cx="943429" cy="943429"/>
          </a:xfrm>
          <a:prstGeom prst="ellipse">
            <a:avLst/>
          </a:prstGeom>
          <a:solidFill>
            <a:srgbClr val="CC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803009" y="5082494"/>
            <a:ext cx="825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Arial Black" panose="020B0A040201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83781" y="5105085"/>
            <a:ext cx="56111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Виртуальных тура (Музей школы, точка роста, НТГСПИ)</a:t>
            </a:r>
            <a:endParaRPr lang="ru-RU" sz="32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2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0" y="295769"/>
            <a:ext cx="3543120" cy="35431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29" y="2927055"/>
            <a:ext cx="1949009" cy="14617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99420" y="295769"/>
            <a:ext cx="7370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Материальная база лаборатории</a:t>
            </a:r>
            <a:endParaRPr lang="ru-RU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4313382" y="1099602"/>
            <a:ext cx="6927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</a:rPr>
              <a:t>2022 году </a:t>
            </a:r>
            <a:r>
              <a:rPr lang="ru-RU" sz="2400" dirty="0" smtClean="0">
                <a:solidFill>
                  <a:srgbClr val="002060"/>
                </a:solidFill>
              </a:rPr>
              <a:t>закуплено </a:t>
            </a:r>
            <a:r>
              <a:rPr lang="ru-RU" sz="2400" dirty="0" smtClean="0">
                <a:solidFill>
                  <a:srgbClr val="002060"/>
                </a:solidFill>
              </a:rPr>
              <a:t>2 разных конструктора «Интернет вещей», совместимых с платой </a:t>
            </a:r>
            <a:r>
              <a:rPr lang="en-US" sz="2400" dirty="0" smtClean="0">
                <a:solidFill>
                  <a:srgbClr val="002060"/>
                </a:solidFill>
              </a:rPr>
              <a:t>Arduino.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Закуплен набор различных датчиков, совместимых с </a:t>
            </a:r>
            <a:r>
              <a:rPr lang="en-US" sz="2400" dirty="0" smtClean="0">
                <a:solidFill>
                  <a:srgbClr val="002060"/>
                </a:solidFill>
              </a:rPr>
              <a:t>Arduino.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Оборудовано помещение </a:t>
            </a:r>
            <a:r>
              <a:rPr lang="ru-RU" sz="2400" dirty="0" err="1" smtClean="0">
                <a:solidFill>
                  <a:srgbClr val="002060"/>
                </a:solidFill>
              </a:rPr>
              <a:t>коворкинг</a:t>
            </a:r>
            <a:r>
              <a:rPr lang="ru-RU" sz="2400" dirty="0" smtClean="0">
                <a:solidFill>
                  <a:srgbClr val="002060"/>
                </a:solidFill>
              </a:rPr>
              <a:t>-центра.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3517" y="3484780"/>
            <a:ext cx="8730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Выявлено, </a:t>
            </a:r>
            <a:r>
              <a:rPr lang="ru-RU" sz="2400" dirty="0" smtClean="0">
                <a:solidFill>
                  <a:srgbClr val="002060"/>
                </a:solidFill>
              </a:rPr>
              <a:t>что наиболее подходящим модулем связи является </a:t>
            </a:r>
            <a:r>
              <a:rPr lang="ru-RU" sz="2400" dirty="0">
                <a:solidFill>
                  <a:srgbClr val="002060"/>
                </a:solidFill>
              </a:rPr>
              <a:t>Плата </a:t>
            </a:r>
            <a:r>
              <a:rPr lang="en-US" sz="2400" dirty="0" err="1">
                <a:solidFill>
                  <a:srgbClr val="002060"/>
                </a:solidFill>
              </a:rPr>
              <a:t>WeMos</a:t>
            </a:r>
            <a:r>
              <a:rPr lang="en-US" sz="2400" dirty="0">
                <a:solidFill>
                  <a:srgbClr val="002060"/>
                </a:solidFill>
              </a:rPr>
              <a:t> D1</a:t>
            </a:r>
            <a:r>
              <a:rPr lang="ru-RU" sz="2400" dirty="0">
                <a:solidFill>
                  <a:srgbClr val="002060"/>
                </a:solidFill>
              </a:rPr>
              <a:t> на основе </a:t>
            </a:r>
            <a:r>
              <a:rPr lang="ru-RU" sz="2400" dirty="0" err="1">
                <a:solidFill>
                  <a:srgbClr val="002060"/>
                </a:solidFill>
                <a:hlinkClick r:id="rId4"/>
              </a:rPr>
              <a:t>WiFi</a:t>
            </a:r>
            <a:r>
              <a:rPr lang="ru-RU" sz="2400" dirty="0">
                <a:solidFill>
                  <a:srgbClr val="002060"/>
                </a:solidFill>
                <a:hlinkClick r:id="rId4"/>
              </a:rPr>
              <a:t> модуля ESP8266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04" y="4461847"/>
            <a:ext cx="10123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1. Изучаются </a:t>
            </a:r>
            <a:r>
              <a:rPr lang="ru-RU" sz="2400" b="1" dirty="0" smtClean="0">
                <a:solidFill>
                  <a:srgbClr val="002060"/>
                </a:solidFill>
              </a:rPr>
              <a:t>возможности </a:t>
            </a:r>
            <a:r>
              <a:rPr lang="ru-RU" sz="2400" b="1" dirty="0">
                <a:solidFill>
                  <a:srgbClr val="002060"/>
                </a:solidFill>
              </a:rPr>
              <a:t>технологии «Интернет вещей» для создания умных наглядных средств обучения, в том числе для лиц с </a:t>
            </a:r>
            <a:r>
              <a:rPr lang="ru-RU" sz="2400" b="1" dirty="0" smtClean="0">
                <a:solidFill>
                  <a:srgbClr val="002060"/>
                </a:solidFill>
              </a:rPr>
              <a:t>ОВЗ.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6277" y="5722846"/>
            <a:ext cx="2853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Наглядные пособия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14833" y="5769491"/>
            <a:ext cx="382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Цифровые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лаборатории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050011" y="5662730"/>
            <a:ext cx="2104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Развивающие конструкторы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799257" y="5285544"/>
            <a:ext cx="508000" cy="436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597234" y="5330844"/>
            <a:ext cx="508000" cy="436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8855712" y="5225428"/>
            <a:ext cx="508000" cy="436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t="7466" r="13235" b="8267"/>
          <a:stretch/>
        </p:blipFill>
        <p:spPr>
          <a:xfrm>
            <a:off x="142338" y="257769"/>
            <a:ext cx="1656919" cy="137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7" r="44555" b="73588"/>
          <a:stretch/>
        </p:blipFill>
        <p:spPr>
          <a:xfrm>
            <a:off x="289064" y="2323269"/>
            <a:ext cx="3140458" cy="3063840"/>
          </a:xfrm>
        </p:spPr>
      </p:pic>
      <p:sp>
        <p:nvSpPr>
          <p:cNvPr id="5" name="Прямоугольник 4"/>
          <p:cNvSpPr/>
          <p:nvPr/>
        </p:nvSpPr>
        <p:spPr>
          <a:xfrm>
            <a:off x="194184" y="349312"/>
            <a:ext cx="3502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Наглядные пособия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4184" y="1670199"/>
            <a:ext cx="3248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Рабочий макет </a:t>
            </a:r>
            <a:r>
              <a:rPr lang="en-US" sz="2400" dirty="0" smtClean="0">
                <a:solidFill>
                  <a:srgbClr val="002060"/>
                </a:solidFill>
              </a:rPr>
              <a:t>Arduino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28122" y="640950"/>
            <a:ext cx="3518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Рабочий макет по логике (таблица истинности)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67" y="4101234"/>
            <a:ext cx="1771650" cy="2571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17" y="1501975"/>
            <a:ext cx="1885950" cy="24193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82415" y="418434"/>
            <a:ext cx="4083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Цифровые лаборатории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7694" y="1034423"/>
            <a:ext cx="3412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Удаленно управляемые реальные лаборатории для демонстрации фронтальных экспериментов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67098" y="2973415"/>
            <a:ext cx="4913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Развивающие конструкторы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6458" y="3496635"/>
            <a:ext cx="4794633" cy="1569660"/>
          </a:xfrm>
          <a:prstGeom prst="rect">
            <a:avLst/>
          </a:prstGeom>
          <a:solidFill>
            <a:srgbClr val="FEFEF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1. Умный парк аттракционов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</a:rPr>
              <a:t>колесо обозрения</a:t>
            </a:r>
            <a:r>
              <a:rPr lang="ru-RU" sz="2400" dirty="0" smtClean="0">
                <a:solidFill>
                  <a:srgbClr val="002060"/>
                </a:solidFill>
              </a:rPr>
              <a:t>, карусель, </a:t>
            </a:r>
            <a:r>
              <a:rPr lang="ru-RU" sz="2400" b="1" dirty="0" smtClean="0">
                <a:solidFill>
                  <a:srgbClr val="002060"/>
                </a:solidFill>
              </a:rPr>
              <a:t>карусель корабль</a:t>
            </a:r>
            <a:r>
              <a:rPr lang="ru-RU" sz="2400" dirty="0" smtClean="0">
                <a:solidFill>
                  <a:srgbClr val="002060"/>
                </a:solidFill>
              </a:rPr>
              <a:t>, комната смеха с использованием доп. реальности.)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6458" y="5589515"/>
            <a:ext cx="4659584" cy="1200329"/>
          </a:xfrm>
          <a:prstGeom prst="rect">
            <a:avLst/>
          </a:prstGeom>
          <a:solidFill>
            <a:srgbClr val="FEFEF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2. Умная парковка (сборная парковка, машинки на пульте управления)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0508" y="362680"/>
            <a:ext cx="1113905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2. Изучены возможности </a:t>
            </a:r>
            <a:r>
              <a:rPr lang="ru-RU" sz="2400" b="1" dirty="0">
                <a:solidFill>
                  <a:srgbClr val="002060"/>
                </a:solidFill>
              </a:rPr>
              <a:t>использования нейронных сетей для создания обучающих тестов-тренажеров по различным </a:t>
            </a:r>
            <a:r>
              <a:rPr lang="ru-RU" sz="2400" b="1" dirty="0" smtClean="0">
                <a:solidFill>
                  <a:srgbClr val="002060"/>
                </a:solidFill>
              </a:rPr>
              <a:t>направлениям.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1. Создана среда разработки тестов, к которой подключена нейронная сеть для пополнения базы вопросов (имеется свидетельство на программу ЭВМ).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200" dirty="0" smtClean="0">
                <a:solidFill>
                  <a:srgbClr val="002060"/>
                </a:solidFill>
              </a:rPr>
              <a:t>Машинное обучение с нейронной сетью в системе используется для пополнения банка заданий (разбиения данного задания на части, поиск аналогичных частей в Интернет).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 smtClean="0">
                <a:solidFill>
                  <a:srgbClr val="002060"/>
                </a:solidFill>
              </a:rPr>
              <a:t>На практике педагогами чаще используются готовые тестовые системы, которые не дают возможности подключить нейронную сеть. Проще на базе готовой тестовой системы (например, </a:t>
            </a:r>
            <a:r>
              <a:rPr lang="en-US" sz="2200" dirty="0" smtClean="0">
                <a:solidFill>
                  <a:srgbClr val="002060"/>
                </a:solidFill>
              </a:rPr>
              <a:t>Moodle) </a:t>
            </a:r>
            <a:r>
              <a:rPr lang="ru-RU" sz="2200" dirty="0" smtClean="0">
                <a:solidFill>
                  <a:srgbClr val="002060"/>
                </a:solidFill>
              </a:rPr>
              <a:t>создать нелинейный обучающий тест-тренажер вручную.</a:t>
            </a:r>
            <a:r>
              <a:rPr lang="ru-RU" sz="2400" dirty="0" smtClean="0">
                <a:solidFill>
                  <a:srgbClr val="002060"/>
                </a:solidFill>
              </a:rPr>
              <a:t>  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2. Создан тест для теоретической части ОГЭ по информатике.</a:t>
            </a:r>
          </a:p>
        </p:txBody>
      </p:sp>
    </p:spTree>
    <p:extLst>
      <p:ext uri="{BB962C8B-B14F-4D97-AF65-F5344CB8AC3E}">
        <p14:creationId xmlns:p14="http://schemas.microsoft.com/office/powerpoint/2010/main" val="31884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708" y="455044"/>
            <a:ext cx="10446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3. Изучаются возможности </a:t>
            </a:r>
            <a:r>
              <a:rPr lang="ru-RU" sz="2400" b="1" dirty="0">
                <a:solidFill>
                  <a:srgbClr val="002060"/>
                </a:solidFill>
              </a:rPr>
              <a:t>создания мобильных электронных учебных пособий с использованием возможностей дополненной и виртуальной реальности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3295" y="1655373"/>
            <a:ext cx="4869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На основе системы </a:t>
            </a:r>
            <a:r>
              <a:rPr lang="en-US" sz="2400" dirty="0" smtClean="0">
                <a:solidFill>
                  <a:srgbClr val="C00000"/>
                </a:solidFill>
              </a:rPr>
              <a:t>Unity </a:t>
            </a:r>
            <a:r>
              <a:rPr lang="ru-RU" sz="2400" dirty="0" smtClean="0">
                <a:solidFill>
                  <a:srgbClr val="C00000"/>
                </a:solidFill>
              </a:rPr>
              <a:t> посредством программного кода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63841" y="1655373"/>
            <a:ext cx="4869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Специализированные конструкторы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54" y="2624314"/>
            <a:ext cx="5121842" cy="27817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630" y="2534288"/>
            <a:ext cx="2726698" cy="15633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294" y="4145513"/>
            <a:ext cx="4014235" cy="26170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280007" y="2452949"/>
            <a:ext cx="1583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EV Toolbox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601" y="2914614"/>
            <a:ext cx="2250572" cy="25665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8656" y="5481124"/>
            <a:ext cx="7729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hlinkClick r:id="rId6"/>
              </a:rPr>
              <a:t>ПРОГРАММНОЕ ПРИЛОЖЕНИЕ ДЛЯ СБОРКИ РОБОТОТЕХНИЧЕСКИХ МОДЕЛЕЙ С ИСПОЛЬЗОВАНИЕМ ТЕХНОЛОГИЙ ДОПОЛНЕННОЙ РЕАЛЬНОСТИ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Мащенко М.В., Гребнева Д.М., </a:t>
            </a:r>
            <a:r>
              <a:rPr lang="ru-RU" dirty="0" err="1">
                <a:solidFill>
                  <a:srgbClr val="C00000"/>
                </a:solidFill>
              </a:rPr>
              <a:t>Кокшарова</a:t>
            </a:r>
            <a:r>
              <a:rPr lang="ru-RU" dirty="0">
                <a:solidFill>
                  <a:srgbClr val="C00000"/>
                </a:solidFill>
              </a:rPr>
              <a:t> Е.А.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Свидетельство о регистрации программы для ЭВМ  2021667611, 01.11.2021. </a:t>
            </a:r>
          </a:p>
        </p:txBody>
      </p:sp>
    </p:spTree>
    <p:extLst>
      <p:ext uri="{BB962C8B-B14F-4D97-AF65-F5344CB8AC3E}">
        <p14:creationId xmlns:p14="http://schemas.microsoft.com/office/powerpoint/2010/main" val="29987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7042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34" y="-25243"/>
            <a:ext cx="3999649" cy="69084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83" y="-45748"/>
            <a:ext cx="3970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933362"/>
              </p:ext>
            </p:extLst>
          </p:nvPr>
        </p:nvGraphicFramePr>
        <p:xfrm>
          <a:off x="521421" y="304670"/>
          <a:ext cx="10423670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23670">
                  <a:extLst>
                    <a:ext uri="{9D8B030D-6E8A-4147-A177-3AD203B41FA5}">
                      <a16:colId xmlns:a16="http://schemas.microsoft.com/office/drawing/2014/main" val="29690400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4. Создание ИС ДО,</a:t>
                      </a:r>
                      <a:r>
                        <a:rPr lang="ru-RU" sz="2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которая позволит у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простить документооборот в ЦДПО  и механизмы </a:t>
                      </a:r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записи на дистанционные курсы, 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обеспечит выбор </a:t>
                      </a:r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необходимых курсов и 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модулей через графический интерфейс.</a:t>
                      </a:r>
                      <a:endParaRPr lang="ru-RU" sz="2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34781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76712" y="2532741"/>
            <a:ext cx="8573316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Техническое задание по разработке системы (модуль: личный кабинет пользователя, база данных курсов, </a:t>
            </a:r>
            <a:r>
              <a:rPr lang="ru-RU" sz="2400" dirty="0" smtClean="0">
                <a:solidFill>
                  <a:srgbClr val="002060"/>
                </a:solidFill>
              </a:rPr>
              <a:t>интерфейс-конструктор  </a:t>
            </a:r>
            <a:r>
              <a:rPr lang="ru-RU" sz="2400" dirty="0">
                <a:solidFill>
                  <a:srgbClr val="002060"/>
                </a:solidFill>
              </a:rPr>
              <a:t>выбора курсов, модуль учета слушателей, модуль печать удостоверений)  на стадии </a:t>
            </a:r>
            <a:r>
              <a:rPr lang="ru-RU" sz="2400" dirty="0" smtClean="0">
                <a:solidFill>
                  <a:srgbClr val="002060"/>
                </a:solidFill>
              </a:rPr>
              <a:t>согласования.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904509" y="1533236"/>
            <a:ext cx="828747" cy="868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351914"/>
              </p:ext>
            </p:extLst>
          </p:nvPr>
        </p:nvGraphicFramePr>
        <p:xfrm>
          <a:off x="710766" y="4684552"/>
          <a:ext cx="10423670" cy="36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23670">
                  <a:extLst>
                    <a:ext uri="{9D8B030D-6E8A-4147-A177-3AD203B41FA5}">
                      <a16:colId xmlns:a16="http://schemas.microsoft.com/office/drawing/2014/main" val="29690400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5. Обновление и</a:t>
                      </a:r>
                      <a:r>
                        <a:rPr lang="ru-RU" sz="2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дополнение </a:t>
                      </a:r>
                      <a:r>
                        <a:rPr lang="en-US" sz="2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3D-</a:t>
                      </a:r>
                      <a:r>
                        <a:rPr lang="ru-RU" sz="2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тура по вузу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34781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76711" y="5233192"/>
            <a:ext cx="857331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Съемка планируется в конце февраля, начале марта 2023 года.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5216" y="1476304"/>
            <a:ext cx="108996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Мащенко М.В., Гребнева Д.М</a:t>
            </a:r>
            <a:r>
              <a:rPr lang="ru-RU" sz="2200" dirty="0">
                <a:solidFill>
                  <a:srgbClr val="002060"/>
                </a:solidFill>
              </a:rPr>
              <a:t>. </a:t>
            </a:r>
            <a:r>
              <a:rPr lang="ru-RU" sz="2200" dirty="0">
                <a:solidFill>
                  <a:srgbClr val="002060"/>
                </a:solidFill>
                <a:hlinkClick r:id="rId2"/>
              </a:rPr>
              <a:t>МЕТОДИЧЕСКАЯ </a:t>
            </a:r>
            <a:r>
              <a:rPr lang="ru-RU" sz="2200" dirty="0">
                <a:solidFill>
                  <a:srgbClr val="002060"/>
                </a:solidFill>
                <a:hlinkClick r:id="rId2"/>
              </a:rPr>
              <a:t>ПОДДЕРЖКА СЕЛЬСКИХ ШКОЛ В ПРОЦЕССЕ ЦИФРОВОЙ ТРАНСФОРМАЦИИ </a:t>
            </a:r>
            <a:r>
              <a:rPr lang="ru-RU" sz="2200" dirty="0">
                <a:solidFill>
                  <a:srgbClr val="002060"/>
                </a:solidFill>
                <a:hlinkClick r:id="rId2"/>
              </a:rPr>
              <a:t>ОБРАЗОВАНИЯ</a:t>
            </a:r>
            <a:r>
              <a:rPr lang="ru-RU" sz="2200" dirty="0">
                <a:solidFill>
                  <a:srgbClr val="002060"/>
                </a:solidFill>
              </a:rPr>
              <a:t>// </a:t>
            </a:r>
            <a:r>
              <a:rPr lang="ru-RU" sz="2200" dirty="0">
                <a:solidFill>
                  <a:srgbClr val="002060"/>
                </a:solidFill>
                <a:hlinkClick r:id="rId3"/>
              </a:rPr>
              <a:t>Современные </a:t>
            </a:r>
            <a:r>
              <a:rPr lang="ru-RU" sz="2200" dirty="0">
                <a:solidFill>
                  <a:srgbClr val="002060"/>
                </a:solidFill>
                <a:hlinkClick r:id="rId3"/>
              </a:rPr>
              <a:t>проблемы науки и образования</a:t>
            </a:r>
            <a:r>
              <a:rPr lang="ru-RU" sz="2200" dirty="0">
                <a:solidFill>
                  <a:srgbClr val="002060"/>
                </a:solidFill>
              </a:rPr>
              <a:t>. 2022. </a:t>
            </a:r>
            <a:r>
              <a:rPr lang="ru-RU" sz="2200" dirty="0">
                <a:solidFill>
                  <a:srgbClr val="002060"/>
                </a:solidFill>
                <a:hlinkClick r:id="rId4"/>
              </a:rPr>
              <a:t>№ 4</a:t>
            </a:r>
            <a:r>
              <a:rPr lang="ru-RU" sz="2200" dirty="0">
                <a:solidFill>
                  <a:srgbClr val="002060"/>
                </a:solidFill>
              </a:rPr>
              <a:t>. С. 53.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608" y="77980"/>
            <a:ext cx="975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Статьи </a:t>
            </a:r>
            <a:r>
              <a:rPr lang="ru-RU" sz="4400" b="1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итогам работы лаборатории в </a:t>
            </a:r>
            <a:r>
              <a:rPr lang="ru-RU" sz="44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2021/2022  уч. году</a:t>
            </a:r>
            <a:endParaRPr lang="ru-RU" sz="4400" b="1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216" y="5018536"/>
            <a:ext cx="101315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Гребнева Д.М., Куимов А.С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  <a:r>
              <a:rPr lang="ru-RU" sz="2200" dirty="0" smtClean="0">
                <a:solidFill>
                  <a:srgbClr val="002060"/>
                </a:solidFill>
                <a:hlinkClick r:id="rId5"/>
              </a:rPr>
              <a:t>ПЕДАГОГИЧЕСКИЕ </a:t>
            </a:r>
            <a:r>
              <a:rPr lang="ru-RU" sz="2200" dirty="0">
                <a:solidFill>
                  <a:srgbClr val="002060"/>
                </a:solidFill>
                <a:hlinkClick r:id="rId5"/>
              </a:rPr>
              <a:t>УСЛОВИЯ РАЗВИТИЯ ИНЖЕНЕРНОГО МЫШЛЕНИЯ ШКОЛЬНИКОВ НА ПРИМЕРЕ ОБУЧЕНИЯ </a:t>
            </a:r>
            <a:r>
              <a:rPr lang="ru-RU" sz="2200" dirty="0" smtClean="0">
                <a:solidFill>
                  <a:srgbClr val="002060"/>
                </a:solidFill>
                <a:hlinkClick r:id="rId5"/>
              </a:rPr>
              <a:t>РОБОТОТЕХНИКЕ</a:t>
            </a:r>
            <a:r>
              <a:rPr lang="ru-RU" sz="2200" dirty="0" smtClean="0">
                <a:solidFill>
                  <a:srgbClr val="002060"/>
                </a:solidFill>
              </a:rPr>
              <a:t> // </a:t>
            </a:r>
            <a:r>
              <a:rPr lang="ru-RU" sz="2200" dirty="0" smtClean="0">
                <a:solidFill>
                  <a:srgbClr val="002060"/>
                </a:solidFill>
                <a:hlinkClick r:id="rId6"/>
              </a:rPr>
              <a:t>Вестник </a:t>
            </a:r>
            <a:r>
              <a:rPr lang="ru-RU" sz="2200" dirty="0" err="1">
                <a:solidFill>
                  <a:srgbClr val="002060"/>
                </a:solidFill>
                <a:hlinkClick r:id="rId6"/>
              </a:rPr>
              <a:t>Шадринского</a:t>
            </a:r>
            <a:r>
              <a:rPr lang="ru-RU" sz="2200" dirty="0">
                <a:solidFill>
                  <a:srgbClr val="002060"/>
                </a:solidFill>
                <a:hlinkClick r:id="rId6"/>
              </a:rPr>
              <a:t> государственного педагогического университета</a:t>
            </a:r>
            <a:r>
              <a:rPr lang="ru-RU" sz="2200" dirty="0">
                <a:solidFill>
                  <a:srgbClr val="002060"/>
                </a:solidFill>
              </a:rPr>
              <a:t>. 2022. </a:t>
            </a:r>
            <a:r>
              <a:rPr lang="ru-RU" sz="2200" dirty="0">
                <a:solidFill>
                  <a:srgbClr val="002060"/>
                </a:solidFill>
                <a:hlinkClick r:id="rId7"/>
              </a:rPr>
              <a:t>№ 1 (53)</a:t>
            </a:r>
            <a:r>
              <a:rPr lang="ru-RU" sz="2200" dirty="0">
                <a:solidFill>
                  <a:srgbClr val="002060"/>
                </a:solidFill>
              </a:rPr>
              <a:t>. С. 15-17.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5216" y="3837792"/>
            <a:ext cx="107411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solidFill>
                  <a:srgbClr val="002060"/>
                </a:solidFill>
              </a:rPr>
              <a:t>Беленкова</a:t>
            </a:r>
            <a:r>
              <a:rPr lang="ru-RU" sz="2200" dirty="0">
                <a:solidFill>
                  <a:srgbClr val="002060"/>
                </a:solidFill>
              </a:rPr>
              <a:t> И.В., Гребнева Д.М</a:t>
            </a:r>
            <a:r>
              <a:rPr lang="ru-RU" sz="2200" dirty="0">
                <a:solidFill>
                  <a:srgbClr val="002060"/>
                </a:solidFill>
              </a:rPr>
              <a:t>. </a:t>
            </a:r>
            <a:r>
              <a:rPr lang="ru-RU" sz="2200" dirty="0">
                <a:solidFill>
                  <a:srgbClr val="002060"/>
                </a:solidFill>
                <a:hlinkClick r:id="rId8"/>
              </a:rPr>
              <a:t>ПОДГОТОВКА </a:t>
            </a:r>
            <a:r>
              <a:rPr lang="ru-RU" sz="2200" dirty="0">
                <a:solidFill>
                  <a:srgbClr val="002060"/>
                </a:solidFill>
                <a:hlinkClick r:id="rId8"/>
              </a:rPr>
              <a:t>БУДУЩИХ УЧИТЕЛЕЙ ИНФОРМАТИКИ К РЕАЛИЗАЦИИ ОБУЧЕНИЯ С ИСПОЛЬЗОВАНИЕМ ДИСТАНЦИОННЫХ ОБРАЗОВАТЕЛЬНЫХ </a:t>
            </a:r>
            <a:r>
              <a:rPr lang="ru-RU" sz="2200" dirty="0">
                <a:solidFill>
                  <a:srgbClr val="002060"/>
                </a:solidFill>
                <a:hlinkClick r:id="rId8"/>
              </a:rPr>
              <a:t>ТЕХНОЛОГИЙ</a:t>
            </a:r>
            <a:r>
              <a:rPr lang="ru-RU" sz="2200" dirty="0">
                <a:solidFill>
                  <a:srgbClr val="002060"/>
                </a:solidFill>
              </a:rPr>
              <a:t> // </a:t>
            </a:r>
            <a:r>
              <a:rPr lang="ru-RU" sz="2200" dirty="0">
                <a:solidFill>
                  <a:srgbClr val="002060"/>
                </a:solidFill>
                <a:hlinkClick r:id="rId9"/>
              </a:rPr>
              <a:t>Современные </a:t>
            </a:r>
            <a:r>
              <a:rPr lang="ru-RU" sz="2200" dirty="0">
                <a:solidFill>
                  <a:srgbClr val="002060"/>
                </a:solidFill>
                <a:hlinkClick r:id="rId9"/>
              </a:rPr>
              <a:t>проблемы науки и образования</a:t>
            </a:r>
            <a:r>
              <a:rPr lang="ru-RU" sz="2200" dirty="0">
                <a:solidFill>
                  <a:srgbClr val="002060"/>
                </a:solidFill>
              </a:rPr>
              <a:t>. 2021. </a:t>
            </a:r>
            <a:r>
              <a:rPr lang="ru-RU" sz="2200" dirty="0">
                <a:solidFill>
                  <a:srgbClr val="002060"/>
                </a:solidFill>
                <a:hlinkClick r:id="rId10"/>
              </a:rPr>
              <a:t>№ 5</a:t>
            </a:r>
            <a:r>
              <a:rPr lang="ru-RU" sz="2200" dirty="0">
                <a:solidFill>
                  <a:srgbClr val="002060"/>
                </a:solidFill>
              </a:rPr>
              <a:t>. С. 6.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5216" y="2657048"/>
            <a:ext cx="107899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solidFill>
                  <a:srgbClr val="002060"/>
                </a:solidFill>
              </a:rPr>
              <a:t>Васева</a:t>
            </a:r>
            <a:r>
              <a:rPr lang="ru-RU" sz="2200" dirty="0">
                <a:solidFill>
                  <a:srgbClr val="002060"/>
                </a:solidFill>
              </a:rPr>
              <a:t> Е.С., </a:t>
            </a:r>
            <a:r>
              <a:rPr lang="ru-RU" sz="2200" dirty="0" err="1">
                <a:solidFill>
                  <a:srgbClr val="002060"/>
                </a:solidFill>
              </a:rPr>
              <a:t>Бужинская</a:t>
            </a:r>
            <a:r>
              <a:rPr lang="ru-RU" sz="2200" dirty="0">
                <a:solidFill>
                  <a:srgbClr val="002060"/>
                </a:solidFill>
              </a:rPr>
              <a:t> Н.В</a:t>
            </a:r>
            <a:r>
              <a:rPr lang="ru-RU" sz="2200" dirty="0">
                <a:solidFill>
                  <a:srgbClr val="002060"/>
                </a:solidFill>
              </a:rPr>
              <a:t>. </a:t>
            </a:r>
            <a:r>
              <a:rPr lang="ru-RU" sz="2200" dirty="0">
                <a:solidFill>
                  <a:srgbClr val="002060"/>
                </a:solidFill>
                <a:hlinkClick r:id="rId11"/>
              </a:rPr>
              <a:t>РАЗВИТИЕ </a:t>
            </a:r>
            <a:r>
              <a:rPr lang="ru-RU" sz="2200" dirty="0">
                <a:solidFill>
                  <a:srgbClr val="002060"/>
                </a:solidFill>
                <a:hlinkClick r:id="rId11"/>
              </a:rPr>
              <a:t>ЦИФРОВЫХ КОМПЕТЕНЦИЙ БУДУЩИХ УЧИТЕЛЕЙ В ПРОЦЕССЕ ОРГАНИЗАЦИИ МЕЖВУЗОВСКИХ </a:t>
            </a:r>
            <a:r>
              <a:rPr lang="ru-RU" sz="2200" dirty="0">
                <a:solidFill>
                  <a:srgbClr val="002060"/>
                </a:solidFill>
                <a:hlinkClick r:id="rId11"/>
              </a:rPr>
              <a:t>МЕРОПРИЯТИЙ</a:t>
            </a:r>
            <a:r>
              <a:rPr lang="ru-RU" sz="2200" dirty="0">
                <a:solidFill>
                  <a:srgbClr val="002060"/>
                </a:solidFill>
              </a:rPr>
              <a:t>// </a:t>
            </a:r>
            <a:r>
              <a:rPr lang="ru-RU" sz="2200" dirty="0">
                <a:solidFill>
                  <a:srgbClr val="002060"/>
                </a:solidFill>
                <a:hlinkClick r:id="rId12"/>
              </a:rPr>
              <a:t>Информатика </a:t>
            </a:r>
            <a:r>
              <a:rPr lang="ru-RU" sz="2200" dirty="0">
                <a:solidFill>
                  <a:srgbClr val="002060"/>
                </a:solidFill>
                <a:hlinkClick r:id="rId12"/>
              </a:rPr>
              <a:t>и образование</a:t>
            </a:r>
            <a:r>
              <a:rPr lang="ru-RU" sz="2200" dirty="0">
                <a:solidFill>
                  <a:srgbClr val="002060"/>
                </a:solidFill>
              </a:rPr>
              <a:t>. 2022. Т. 37. </a:t>
            </a:r>
            <a:r>
              <a:rPr lang="ru-RU" sz="2200" dirty="0">
                <a:solidFill>
                  <a:srgbClr val="002060"/>
                </a:solidFill>
                <a:hlinkClick r:id="rId13"/>
              </a:rPr>
              <a:t>№ 2</a:t>
            </a:r>
            <a:r>
              <a:rPr lang="ru-RU" sz="2200" dirty="0">
                <a:solidFill>
                  <a:srgbClr val="002060"/>
                </a:solidFill>
              </a:rPr>
              <a:t>. С. 34-41</a:t>
            </a:r>
            <a:r>
              <a:rPr lang="ru-RU" sz="2200" dirty="0">
                <a:solidFill>
                  <a:srgbClr val="002060"/>
                </a:solidFill>
              </a:rPr>
              <a:t>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16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640508" y="47851"/>
            <a:ext cx="8354704" cy="5298630"/>
            <a:chOff x="729335" y="0"/>
            <a:chExt cx="8354704" cy="529863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2913" y1="29735" x2="34868" y2="47917"/>
                          <a14:foregroundMark x1="33796" y1="28409" x2="46847" y2="30303"/>
                          <a14:foregroundMark x1="36318" y1="50947" x2="47352" y2="29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0"/>
            <a:stretch/>
          </p:blipFill>
          <p:spPr>
            <a:xfrm>
              <a:off x="781981" y="0"/>
              <a:ext cx="8284343" cy="5298630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729335" y="0"/>
              <a:ext cx="8354704" cy="5298630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4346497" y="3720390"/>
            <a:ext cx="7396820" cy="713971"/>
          </a:xfrm>
          <a:prstGeom prst="rect">
            <a:avLst/>
          </a:prstGeom>
          <a:solidFill>
            <a:srgbClr val="FEFEFE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3883" y="-109330"/>
            <a:ext cx="2961112" cy="6967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03805" y="2033174"/>
            <a:ext cx="47816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Статьи </a:t>
            </a:r>
            <a:r>
              <a:rPr lang="ru-RU" sz="32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(3 </a:t>
            </a:r>
            <a:r>
              <a:rPr lang="ru-RU" sz="32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 них ВАК)</a:t>
            </a:r>
            <a:endParaRPr lang="ru-RU" sz="3200" b="1" dirty="0">
              <a:solidFill>
                <a:srgbClr val="DD474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815468" y="1884904"/>
            <a:ext cx="943429" cy="943429"/>
          </a:xfrm>
          <a:prstGeom prst="ellipse">
            <a:avLst/>
          </a:prstGeom>
          <a:solidFill>
            <a:srgbClr val="CC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9863" y="225555"/>
            <a:ext cx="6023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Итоги работы  </a:t>
            </a:r>
            <a:r>
              <a:rPr lang="ru-RU" sz="36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лаборатории  ЦОР и </a:t>
            </a:r>
            <a:r>
              <a:rPr lang="ru-RU" sz="3600" b="1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робототехники в 2022 году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74432" y="2077825"/>
            <a:ext cx="825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Arial Black" panose="020B0A040201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85986" y="3038291"/>
            <a:ext cx="943429" cy="943429"/>
          </a:xfrm>
          <a:prstGeom prst="ellipse">
            <a:avLst/>
          </a:prstGeom>
          <a:solidFill>
            <a:srgbClr val="CC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88101" y="3246162"/>
            <a:ext cx="825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Arial Black" panose="020B0A040201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17866" y="3022456"/>
            <a:ext cx="72681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Новых технических </a:t>
            </a:r>
            <a:r>
              <a:rPr lang="ru-RU" sz="32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задания </a:t>
            </a:r>
          </a:p>
          <a:p>
            <a:pPr algn="ctr"/>
            <a:r>
              <a:rPr lang="ru-RU" sz="32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</a:t>
            </a:r>
            <a:r>
              <a:rPr lang="ru-RU" sz="32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разработку продуктов</a:t>
            </a:r>
            <a:endParaRPr lang="ru-RU" sz="32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786617" y="4275727"/>
            <a:ext cx="943429" cy="943429"/>
          </a:xfrm>
          <a:prstGeom prst="ellipse">
            <a:avLst/>
          </a:prstGeom>
          <a:solidFill>
            <a:srgbClr val="CC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850248" y="4458175"/>
            <a:ext cx="825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Arial Black" panose="020B0A040201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52422" y="4181328"/>
            <a:ext cx="69254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Обучающих нелинейных </a:t>
            </a:r>
            <a:r>
              <a:rPr lang="ru-RU" sz="3200" dirty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видео по </a:t>
            </a:r>
            <a:r>
              <a:rPr lang="ru-RU" sz="32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робототехнике для сборки</a:t>
            </a:r>
          </a:p>
          <a:p>
            <a:pPr algn="ctr"/>
            <a:r>
              <a:rPr lang="ru-RU" sz="32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конструкторов технопарка</a:t>
            </a:r>
            <a:endParaRPr lang="ru-RU" sz="32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9915" y="-82297"/>
            <a:ext cx="2944111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Проблемы:</a:t>
            </a:r>
          </a:p>
          <a:p>
            <a:pPr algn="ctr"/>
            <a:r>
              <a:rPr lang="ru-RU" sz="24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Большие временные, не окупаемые затраты </a:t>
            </a:r>
            <a:r>
              <a:rPr lang="ru-RU" sz="24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ручную разработку </a:t>
            </a:r>
            <a:r>
              <a:rPr lang="ru-RU" sz="24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программных продуктов</a:t>
            </a:r>
            <a:endParaRPr lang="ru-RU" sz="2400" dirty="0" smtClean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24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Отсутствие </a:t>
            </a:r>
            <a:r>
              <a:rPr lang="ru-RU" sz="24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системы заказов</a:t>
            </a:r>
          </a:p>
          <a:p>
            <a:pPr algn="ctr"/>
            <a:endParaRPr lang="ru-RU" sz="24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Отсутствие четко сформулированных заказов (техническим языком)</a:t>
            </a:r>
          </a:p>
          <a:p>
            <a:pPr algn="ctr"/>
            <a:endParaRPr lang="ru-RU" sz="2400" dirty="0">
              <a:solidFill>
                <a:srgbClr val="19509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19509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Недостаточное количество необходимого ПО</a:t>
            </a:r>
          </a:p>
        </p:txBody>
      </p:sp>
    </p:spTree>
    <p:extLst>
      <p:ext uri="{BB962C8B-B14F-4D97-AF65-F5344CB8AC3E}">
        <p14:creationId xmlns:p14="http://schemas.microsoft.com/office/powerpoint/2010/main" val="914207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blon_prezentacii__169 (1).potx" id="{967176CE-66C2-49EE-9E04-2BACC98A1687}" vid="{9C752512-A612-4C3D-BA9B-C8B9DCE880C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НТГСПИ_шаблон</Template>
  <TotalTime>745</TotalTime>
  <Words>672</Words>
  <Application>Microsoft Office PowerPoint</Application>
  <PresentationFormat>Широкоэкранный</PresentationFormat>
  <Paragraphs>76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Open Sans</vt:lpstr>
      <vt:lpstr>Тема Office</vt:lpstr>
      <vt:lpstr>Лаборатория робототехники и ЦОР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ФАКУЛЬТЕТ ЕСТВЕСТВОЗНАНИЯ, МАТЕМАТИКИ И ИНФОРМАТИКИ</dc:title>
  <dc:creator>User</dc:creator>
  <cp:lastModifiedBy>Мащенко М. В.</cp:lastModifiedBy>
  <cp:revision>88</cp:revision>
  <dcterms:created xsi:type="dcterms:W3CDTF">2022-03-25T10:04:47Z</dcterms:created>
  <dcterms:modified xsi:type="dcterms:W3CDTF">2022-11-25T07:26:12Z</dcterms:modified>
</cp:coreProperties>
</file>